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906000" cy="6858000" type="A4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80" d="100"/>
          <a:sy n="80" d="100"/>
        </p:scale>
        <p:origin x="-1142" y="-11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9D74F-4B04-4008-8C1F-2C4015424AE6}" type="datetimeFigureOut">
              <a:rPr lang="es-ES" smtClean="0"/>
              <a:pPr/>
              <a:t>18/09/2019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5B067-10F2-46E0-9B76-903FE72259D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9D74F-4B04-4008-8C1F-2C4015424AE6}" type="datetimeFigureOut">
              <a:rPr lang="es-ES" smtClean="0"/>
              <a:pPr/>
              <a:t>18/09/2019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5B067-10F2-46E0-9B76-903FE72259D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9D74F-4B04-4008-8C1F-2C4015424AE6}" type="datetimeFigureOut">
              <a:rPr lang="es-ES" smtClean="0"/>
              <a:pPr/>
              <a:t>18/09/2019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5B067-10F2-46E0-9B76-903FE72259D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36575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448300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9D74F-4B04-4008-8C1F-2C4015424AE6}" type="datetimeFigureOut">
              <a:rPr lang="es-ES" smtClean="0"/>
              <a:pPr/>
              <a:t>18/09/2019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5B067-10F2-46E0-9B76-903FE72259D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9D74F-4B04-4008-8C1F-2C4015424AE6}" type="datetimeFigureOut">
              <a:rPr lang="es-ES" smtClean="0"/>
              <a:pPr/>
              <a:t>18/09/2019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5B067-10F2-46E0-9B76-903FE72259D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9D74F-4B04-4008-8C1F-2C4015424AE6}" type="datetimeFigureOut">
              <a:rPr lang="es-ES" smtClean="0"/>
              <a:pPr/>
              <a:t>18/09/2019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5B067-10F2-46E0-9B76-903FE72259D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9D74F-4B04-4008-8C1F-2C4015424AE6}" type="datetimeFigureOut">
              <a:rPr lang="es-ES" smtClean="0"/>
              <a:pPr/>
              <a:t>18/09/2019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5B067-10F2-46E0-9B76-903FE72259D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9D74F-4B04-4008-8C1F-2C4015424AE6}" type="datetimeFigureOut">
              <a:rPr lang="es-ES" smtClean="0"/>
              <a:pPr/>
              <a:t>18/09/2019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5B067-10F2-46E0-9B76-903FE72259D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9D74F-4B04-4008-8C1F-2C4015424AE6}" type="datetimeFigureOut">
              <a:rPr lang="es-ES" smtClean="0"/>
              <a:pPr/>
              <a:t>18/09/2019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5B067-10F2-46E0-9B76-903FE72259D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9D74F-4B04-4008-8C1F-2C4015424AE6}" type="datetimeFigureOut">
              <a:rPr lang="es-ES" smtClean="0"/>
              <a:pPr/>
              <a:t>18/09/2019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5B067-10F2-46E0-9B76-903FE72259D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9D74F-4B04-4008-8C1F-2C4015424AE6}" type="datetimeFigureOut">
              <a:rPr lang="es-ES" smtClean="0"/>
              <a:pPr/>
              <a:t>18/09/2019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5B067-10F2-46E0-9B76-903FE72259D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B9D74F-4B04-4008-8C1F-2C4015424AE6}" type="datetimeFigureOut">
              <a:rPr lang="es-ES" smtClean="0"/>
              <a:pPr/>
              <a:t>18/09/2019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45B067-10F2-46E0-9B76-903FE72259D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500" y="509588"/>
            <a:ext cx="9836150" cy="6199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8" name="Rectangle 189"/>
          <p:cNvSpPr>
            <a:spLocks noChangeArrowheads="1"/>
          </p:cNvSpPr>
          <p:nvPr/>
        </p:nvSpPr>
        <p:spPr bwMode="auto">
          <a:xfrm>
            <a:off x="0" y="0"/>
            <a:ext cx="1313996" cy="453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72000" tIns="72000" rIns="72000" bIns="72000">
            <a:spAutoFit/>
          </a:bodyPr>
          <a:lstStyle/>
          <a:p>
            <a:r>
              <a:rPr lang="en-GB" sz="20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Figure S3</a:t>
            </a:r>
            <a:endParaRPr lang="en-GB" sz="20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971236" y="4713715"/>
            <a:ext cx="7999261" cy="1578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>
              <a:lnSpc>
                <a:spcPct val="115000"/>
              </a:lnSpc>
              <a:spcAft>
                <a:spcPts val="600"/>
              </a:spcAft>
            </a:pPr>
            <a:r>
              <a:rPr kumimoji="0" lang="en-GB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Fig. S3. </a:t>
            </a:r>
            <a:r>
              <a:rPr lang="en-US" sz="1200" b="1" dirty="0" smtClean="0">
                <a:latin typeface="Arial" pitchFamily="34" charset="0"/>
                <a:ea typeface="Calibri"/>
                <a:cs typeface="Arial" pitchFamily="34" charset="0"/>
              </a:rPr>
              <a:t>Twi1 in vitro activity assay with </a:t>
            </a:r>
            <a:r>
              <a:rPr lang="en-GB" sz="1200" b="1" dirty="0" err="1" smtClean="0">
                <a:latin typeface="Arial" pitchFamily="34" charset="0"/>
                <a:ea typeface="Calibri"/>
                <a:cs typeface="Arial" pitchFamily="34" charset="0"/>
              </a:rPr>
              <a:t>Umbelliferone</a:t>
            </a:r>
            <a:r>
              <a:rPr lang="en-GB" sz="1200" b="1" dirty="0" smtClean="0">
                <a:latin typeface="Arial" pitchFamily="34" charset="0"/>
                <a:ea typeface="Calibri"/>
                <a:cs typeface="Arial" pitchFamily="34" charset="0"/>
              </a:rPr>
              <a:t>, 2,4-dihydroxy-benzoic acid (2,4-DHBA) and </a:t>
            </a:r>
            <a:r>
              <a:rPr lang="en-GB" sz="1200" b="1" dirty="0" err="1" smtClean="0">
                <a:latin typeface="Arial" pitchFamily="34" charset="0"/>
                <a:ea typeface="Calibri"/>
                <a:cs typeface="Arial" pitchFamily="34" charset="0"/>
              </a:rPr>
              <a:t>Sculetin</a:t>
            </a:r>
            <a:r>
              <a:rPr lang="en-GB" sz="1200" b="1" dirty="0" smtClean="0">
                <a:latin typeface="Arial" pitchFamily="34" charset="0"/>
                <a:ea typeface="Calibri"/>
                <a:cs typeface="Arial" pitchFamily="34" charset="0"/>
              </a:rPr>
              <a:t> </a:t>
            </a:r>
            <a:r>
              <a:rPr lang="en-US" sz="1200" b="1" dirty="0" smtClean="0">
                <a:latin typeface="Arial" pitchFamily="34" charset="0"/>
                <a:ea typeface="Calibri"/>
                <a:cs typeface="Arial" pitchFamily="34" charset="0"/>
              </a:rPr>
              <a:t>as the sugar acceptor. </a:t>
            </a:r>
            <a:r>
              <a:rPr lang="en-US" sz="1200" dirty="0" smtClean="0">
                <a:latin typeface="Arial" pitchFamily="34" charset="0"/>
                <a:ea typeface="Calibri"/>
                <a:cs typeface="Arial" pitchFamily="34" charset="0"/>
              </a:rPr>
              <a:t>Upper panels show the chromatographic peaks obtained when substrates were incubated with UDP-glucose in the presence of the Control sample (protein extract from the </a:t>
            </a:r>
            <a:r>
              <a:rPr lang="en-US" sz="1200" i="1" dirty="0" smtClean="0">
                <a:latin typeface="Arial" pitchFamily="34" charset="0"/>
                <a:ea typeface="Calibri"/>
                <a:cs typeface="Arial" pitchFamily="34" charset="0"/>
              </a:rPr>
              <a:t>N. </a:t>
            </a:r>
            <a:r>
              <a:rPr lang="en-US" sz="1200" i="1" dirty="0" err="1" smtClean="0">
                <a:latin typeface="Arial" pitchFamily="34" charset="0"/>
                <a:ea typeface="Calibri"/>
                <a:cs typeface="Arial" pitchFamily="34" charset="0"/>
              </a:rPr>
              <a:t>benthamiana</a:t>
            </a:r>
            <a:r>
              <a:rPr lang="en-US" sz="1200" i="1" dirty="0" smtClean="0">
                <a:latin typeface="Arial" pitchFamily="34" charset="0"/>
                <a:ea typeface="Calibri"/>
                <a:cs typeface="Arial" pitchFamily="34" charset="0"/>
              </a:rPr>
              <a:t> </a:t>
            </a:r>
            <a:r>
              <a:rPr lang="en-US" sz="1200" dirty="0" smtClean="0">
                <a:latin typeface="Arial" pitchFamily="34" charset="0"/>
                <a:ea typeface="Calibri"/>
                <a:cs typeface="Arial" pitchFamily="34" charset="0"/>
              </a:rPr>
              <a:t>leaves </a:t>
            </a:r>
            <a:r>
              <a:rPr lang="en-US" sz="1200" dirty="0" err="1" smtClean="0">
                <a:latin typeface="Arial" pitchFamily="34" charset="0"/>
                <a:ea typeface="Calibri"/>
                <a:cs typeface="Arial" pitchFamily="34" charset="0"/>
              </a:rPr>
              <a:t>agroinoculated</a:t>
            </a:r>
            <a:r>
              <a:rPr lang="en-US" sz="1200" dirty="0" smtClean="0">
                <a:latin typeface="Arial" pitchFamily="34" charset="0"/>
                <a:ea typeface="Calibri"/>
                <a:cs typeface="Arial" pitchFamily="34" charset="0"/>
              </a:rPr>
              <a:t> with the pGWB8 empty vector). Lower panels correspond to the chromatograms obtained upon incubation with the Twi1 purified recombinant protein expressed in the </a:t>
            </a:r>
            <a:r>
              <a:rPr lang="en-US" sz="1200" i="1" dirty="0" smtClean="0">
                <a:latin typeface="Arial" pitchFamily="34" charset="0"/>
                <a:ea typeface="Calibri"/>
                <a:cs typeface="Arial" pitchFamily="34" charset="0"/>
              </a:rPr>
              <a:t>N. </a:t>
            </a:r>
            <a:r>
              <a:rPr lang="en-US" sz="1200" i="1" dirty="0" err="1" smtClean="0">
                <a:latin typeface="Arial" pitchFamily="34" charset="0"/>
                <a:ea typeface="Calibri"/>
                <a:cs typeface="Arial" pitchFamily="34" charset="0"/>
              </a:rPr>
              <a:t>benthamiana</a:t>
            </a:r>
            <a:r>
              <a:rPr lang="en-US" sz="1200" i="1" dirty="0" smtClean="0">
                <a:latin typeface="Arial" pitchFamily="34" charset="0"/>
                <a:ea typeface="Calibri"/>
                <a:cs typeface="Arial" pitchFamily="34" charset="0"/>
              </a:rPr>
              <a:t> </a:t>
            </a:r>
            <a:r>
              <a:rPr lang="en-US" sz="1200" dirty="0" err="1" smtClean="0">
                <a:latin typeface="Arial" pitchFamily="34" charset="0"/>
                <a:ea typeface="Calibri"/>
                <a:cs typeface="Arial" pitchFamily="34" charset="0"/>
              </a:rPr>
              <a:t>agroinoculated</a:t>
            </a:r>
            <a:r>
              <a:rPr lang="en-US" sz="1200" dirty="0" smtClean="0">
                <a:latin typeface="Arial" pitchFamily="34" charset="0"/>
                <a:ea typeface="Calibri"/>
                <a:cs typeface="Arial" pitchFamily="34" charset="0"/>
              </a:rPr>
              <a:t> leaves. Differential peaks were detected, corresponding to substrates conjugated with glucose. Samples were </a:t>
            </a:r>
            <a:r>
              <a:rPr lang="en-US" sz="1200" dirty="0" err="1" smtClean="0">
                <a:latin typeface="Arial" pitchFamily="34" charset="0"/>
                <a:ea typeface="Calibri"/>
                <a:cs typeface="Arial" pitchFamily="34" charset="0"/>
              </a:rPr>
              <a:t>analysed</a:t>
            </a:r>
            <a:r>
              <a:rPr lang="en-US" sz="1200" dirty="0" smtClean="0">
                <a:latin typeface="Arial" pitchFamily="34" charset="0"/>
                <a:ea typeface="Calibri"/>
                <a:cs typeface="Arial" pitchFamily="34" charset="0"/>
              </a:rPr>
              <a:t> by HPLC-fluorescence. 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189"/>
          <p:cNvSpPr>
            <a:spLocks noChangeArrowheads="1"/>
          </p:cNvSpPr>
          <p:nvPr/>
        </p:nvSpPr>
        <p:spPr bwMode="auto">
          <a:xfrm>
            <a:off x="0" y="0"/>
            <a:ext cx="1313996" cy="453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72000" tIns="72000" rIns="72000" bIns="72000">
            <a:spAutoFit/>
          </a:bodyPr>
          <a:lstStyle/>
          <a:p>
            <a:r>
              <a:rPr lang="en-GB" sz="20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Figure S3</a:t>
            </a:r>
            <a:endParaRPr lang="en-GB" sz="20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226</TotalTime>
  <Words>106</Words>
  <Application>Microsoft Office PowerPoint</Application>
  <PresentationFormat>A4 (210 x 297 mm)</PresentationFormat>
  <Paragraphs>3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Diapositiva 1</vt:lpstr>
      <vt:lpstr>Diapositiva 2</vt:lpstr>
    </vt:vector>
  </TitlesOfParts>
  <Company>UPV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irodrig</dc:creator>
  <cp:lastModifiedBy>irodrig</cp:lastModifiedBy>
  <cp:revision>34</cp:revision>
  <dcterms:created xsi:type="dcterms:W3CDTF">2019-09-04T15:42:00Z</dcterms:created>
  <dcterms:modified xsi:type="dcterms:W3CDTF">2019-09-18T08:55:32Z</dcterms:modified>
</cp:coreProperties>
</file>